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  <p:sldId id="257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C814C-A741-94E0-3290-908F20BAB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E77167-2FEA-22BE-FD4E-845E2B511A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3D96DD-4133-8F5F-B658-E2E27B280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D2C5D-8FAE-3C25-6513-427B11692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499BE-7D94-E4B2-7074-087DF3C75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521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9D497-43B7-86F3-FEBB-FFF79BB31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ADC6E8-E29D-730E-3D63-79E77112E2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3F33C-61EE-FC4B-4CC0-C6DE202FC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8A42A-FE22-AB07-00CD-D80C36277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82A90-36E1-F7DF-3805-F0D757336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169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06B1ED-EB68-B67F-0F87-1B83D6BA45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91A8F0-3EBF-2031-1553-FDED65760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D6AF6-F3E7-A265-33C5-5FF4AB5CC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81B77-CFB4-1D54-4470-A82585676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C1ED6-C138-FBAE-FD26-30A64C8A6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861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C0692-060B-3F50-B964-1546FCB69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8BB23-B23E-6BD7-9BB6-085D41232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F8B61-C37A-3E53-0686-F363B6491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32898-9402-FE58-7ACB-57AFCD9CA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22CDD-54F4-AB60-9BA0-B93480D5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447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37F9-BD3E-2FC0-625B-9669B027A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0E7BE-E8AE-F664-7B15-11CDD7BB3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F4C4B-5818-CB61-3672-C45088399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DEAD1-E35C-527E-CC89-33EE54009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EFCB6-8F85-2F26-285F-177B72FBC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419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DD2B-DE62-92E7-56C1-D8B76CB59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091C2-7565-FE8A-8D17-329B74C3B5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96C826-F11F-1BB2-C737-427C89E734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C6D9A-B849-95A7-9AD8-FFB36A1CE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CF636-8C73-1ACC-1670-89E6A1AA7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2ABAB-FDE9-E523-014E-4CF17EB0B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3614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6EAF0-D58A-4DB2-DBDB-99FBB97F6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9390B-4E8B-8E28-B717-F6848B89E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5B4089-0EC9-DA29-5173-D245EABA1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56881-52E0-3AF8-2B28-638536995F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4DA6D4-9A4D-93B5-DCC0-A3BB83FB1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B0260E-2D31-4497-6892-A1EEA16E2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C06C8-C7D4-CECF-7095-639746EC1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6C0637-6626-E337-8191-3CC82CF36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5406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19DAA-7C29-9851-1FAF-310588971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03901-8CDD-C400-7869-91685EBE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AB56B8-B1E6-DDA5-ED96-D59400A41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49509-AFCA-8B63-B8F1-875F9EFD4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3893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F43EAF-BA70-8B51-0BED-6C59F2703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4E646E-F3D9-DBCA-1F99-A850DE05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84C26-6FCF-5F47-CEA7-7D8BAAFA6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3001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E35D4-FAA3-D39D-26F3-66742BA41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BB07-5DD3-C623-AC20-7A2FFD844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278F13-0E47-4754-7DDC-0EC947CC2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10ACD4-B683-5251-B101-828F653E5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656E63-037A-7B1A-9B13-7131F2F12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DF1E92-C501-F6AF-9B97-327795450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730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1465D-CF38-C1C1-7F26-74506A3F8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7723E2-EE5B-A105-A8B5-6B6B91BC62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501D8E-6D28-C3FF-B084-32A6EC7C0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F6731B-7652-5D1A-B6AD-F21F196FC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AC2C10-7419-D19B-5951-15B9C627E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1D3F47-6A54-3787-1450-64478F629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734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5B4E20-950F-338E-7321-A5F8AB0E5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DFDB2-6DF8-BC30-43B9-3FD0CAC75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5F265-A32A-A1C5-59C2-32232A075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C0A06-ADD1-0648-8208-C27483D10F56}" type="datetimeFigureOut">
              <a:rPr lang="en-GB" smtClean="0"/>
              <a:t>19/03/2024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BCFB7-A2A4-E3F2-15EE-E1980D063C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F25D4-262C-097C-34DC-B09435EB00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DD8FF-06F8-E642-B862-8FA550175A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8962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F7E61-7226-AA27-32D4-96698E28E9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TIQBio</a:t>
            </a:r>
            <a:r>
              <a:rPr lang="en-GB" dirty="0"/>
              <a:t> updates Feb-March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58391-9B32-A261-ED3D-A2B5C99871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Simon</a:t>
            </a:r>
          </a:p>
        </p:txBody>
      </p:sp>
    </p:spTree>
    <p:extLst>
      <p:ext uri="{BB962C8B-B14F-4D97-AF65-F5344CB8AC3E}">
        <p14:creationId xmlns:p14="http://schemas.microsoft.com/office/powerpoint/2010/main" val="4186888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2804A-123E-929C-3587-EC4EDCC87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Needs of AZ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A191F-AA7F-FE7D-D133-422B13F9C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06766" cy="4351338"/>
          </a:xfrm>
        </p:spPr>
        <p:txBody>
          <a:bodyPr/>
          <a:lstStyle/>
          <a:p>
            <a:r>
              <a:rPr lang="en-GB" dirty="0"/>
              <a:t>Cancer Model</a:t>
            </a:r>
          </a:p>
          <a:p>
            <a:pPr lvl="1"/>
            <a:r>
              <a:rPr lang="en-GB" dirty="0"/>
              <a:t>Cell/spheroid viability</a:t>
            </a:r>
          </a:p>
          <a:p>
            <a:pPr lvl="1"/>
            <a:r>
              <a:rPr lang="en-GB" dirty="0"/>
              <a:t>Tumour size</a:t>
            </a:r>
          </a:p>
          <a:p>
            <a:pPr lvl="1"/>
            <a:r>
              <a:rPr lang="en-GB" dirty="0"/>
              <a:t>Morphology</a:t>
            </a:r>
          </a:p>
          <a:p>
            <a:pPr lvl="1"/>
            <a:r>
              <a:rPr lang="en-GB" dirty="0"/>
              <a:t>Cell death/apoptosis</a:t>
            </a:r>
          </a:p>
          <a:p>
            <a:pPr lvl="1"/>
            <a:r>
              <a:rPr lang="en-GB" dirty="0"/>
              <a:t>Proliferation</a:t>
            </a:r>
          </a:p>
          <a:p>
            <a:pPr lvl="1"/>
            <a:r>
              <a:rPr lang="en-GB" dirty="0"/>
              <a:t>Metabolism</a:t>
            </a:r>
          </a:p>
          <a:p>
            <a:pPr lvl="1"/>
            <a:r>
              <a:rPr lang="en-GB" dirty="0"/>
              <a:t>ECM deposition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5FF08F-8B7E-341F-18C5-EAD28185AF5E}"/>
              </a:ext>
            </a:extLst>
          </p:cNvPr>
          <p:cNvSpPr txBox="1">
            <a:spLocks/>
          </p:cNvSpPr>
          <p:nvPr/>
        </p:nvSpPr>
        <p:spPr>
          <a:xfrm>
            <a:off x="4864234" y="1825625"/>
            <a:ext cx="420676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Non-Cancer Model</a:t>
            </a:r>
          </a:p>
          <a:p>
            <a:pPr lvl="1"/>
            <a:r>
              <a:rPr lang="en-GB" dirty="0"/>
              <a:t>Fibrosis</a:t>
            </a:r>
          </a:p>
          <a:p>
            <a:pPr lvl="1"/>
            <a:r>
              <a:rPr lang="en-GB" dirty="0"/>
              <a:t>Regeneration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1494BD-29A7-E538-8824-5A66DC565575}"/>
              </a:ext>
            </a:extLst>
          </p:cNvPr>
          <p:cNvSpPr txBox="1">
            <a:spLocks/>
          </p:cNvSpPr>
          <p:nvPr/>
        </p:nvSpPr>
        <p:spPr>
          <a:xfrm>
            <a:off x="4864234" y="3806825"/>
            <a:ext cx="4206766" cy="2488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Interested in</a:t>
            </a:r>
          </a:p>
          <a:p>
            <a:pPr lvl="1"/>
            <a:r>
              <a:rPr lang="en-GB" dirty="0"/>
              <a:t>High throughput</a:t>
            </a:r>
          </a:p>
          <a:p>
            <a:pPr lvl="1"/>
            <a:r>
              <a:rPr lang="en-GB" dirty="0"/>
              <a:t>Lower requirement for sample prep (label-free!)</a:t>
            </a:r>
          </a:p>
        </p:txBody>
      </p:sp>
    </p:spTree>
    <p:extLst>
      <p:ext uri="{BB962C8B-B14F-4D97-AF65-F5344CB8AC3E}">
        <p14:creationId xmlns:p14="http://schemas.microsoft.com/office/powerpoint/2010/main" val="2811414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FD4F2-B8CC-7A87-FC3D-3A2F1BCCD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562" y="1825625"/>
            <a:ext cx="5671752" cy="4351338"/>
          </a:xfrm>
        </p:spPr>
        <p:txBody>
          <a:bodyPr/>
          <a:lstStyle/>
          <a:p>
            <a:r>
              <a:rPr lang="en-GB" dirty="0"/>
              <a:t>Designed Full system in CAD</a:t>
            </a:r>
          </a:p>
          <a:p>
            <a:r>
              <a:rPr lang="en-GB" dirty="0"/>
              <a:t>Ordered: Optical components, Camera, Objectives, Stage.</a:t>
            </a:r>
          </a:p>
          <a:p>
            <a:r>
              <a:rPr lang="en-GB" dirty="0"/>
              <a:t>To Do: </a:t>
            </a:r>
          </a:p>
          <a:p>
            <a:pPr lvl="1"/>
            <a:r>
              <a:rPr lang="en-GB" dirty="0"/>
              <a:t>Build system (parts still arriving)</a:t>
            </a:r>
          </a:p>
          <a:p>
            <a:pPr lvl="1"/>
            <a:r>
              <a:rPr lang="en-GB" dirty="0"/>
              <a:t>Electronics, Firmware and synchronisation</a:t>
            </a:r>
          </a:p>
          <a:p>
            <a:pPr lvl="1"/>
            <a:r>
              <a:rPr lang="en-GB" dirty="0"/>
              <a:t>Software</a:t>
            </a:r>
          </a:p>
        </p:txBody>
      </p:sp>
      <p:pic>
        <p:nvPicPr>
          <p:cNvPr id="6" name="Content Placeholder 3" descr="A black and grey machine&#10;&#10;Description automatically generated">
            <a:extLst>
              <a:ext uri="{FF2B5EF4-FFF2-40B4-BE49-F238E27FC236}">
                <a16:creationId xmlns:a16="http://schemas.microsoft.com/office/drawing/2014/main" id="{04570BA9-F4DB-0594-4C53-E343FE7D1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3234" y="70326"/>
            <a:ext cx="6509339" cy="64225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E02F2A-5172-6411-E7E3-C534787FF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55" y="186339"/>
            <a:ext cx="6747713" cy="132556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Dual–illumination lightsheet</a:t>
            </a:r>
          </a:p>
        </p:txBody>
      </p:sp>
    </p:spTree>
    <p:extLst>
      <p:ext uri="{BB962C8B-B14F-4D97-AF65-F5344CB8AC3E}">
        <p14:creationId xmlns:p14="http://schemas.microsoft.com/office/powerpoint/2010/main" val="131993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9B37D-54B0-3218-DC72-018B3037C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35" y="324079"/>
            <a:ext cx="3190337" cy="132556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Illumination</a:t>
            </a:r>
          </a:p>
        </p:txBody>
      </p:sp>
      <p:pic>
        <p:nvPicPr>
          <p:cNvPr id="8" name="Content Placeholder 7" descr="A black and white machine&#10;&#10;Description automatically generated with medium confidence">
            <a:extLst>
              <a:ext uri="{FF2B5EF4-FFF2-40B4-BE49-F238E27FC236}">
                <a16:creationId xmlns:a16="http://schemas.microsoft.com/office/drawing/2014/main" id="{7CA6A076-ED34-A5CF-416A-642CBEEE24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0422" y="206890"/>
            <a:ext cx="6409058" cy="6428688"/>
          </a:xfr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1E669F2-BE2D-E243-3873-94671D5103DD}"/>
              </a:ext>
            </a:extLst>
          </p:cNvPr>
          <p:cNvSpPr/>
          <p:nvPr/>
        </p:nvSpPr>
        <p:spPr>
          <a:xfrm>
            <a:off x="3494072" y="2253474"/>
            <a:ext cx="1396313" cy="4942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Sample chamber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8F4A00D-AEBC-6339-063B-99324D14BFC5}"/>
              </a:ext>
            </a:extLst>
          </p:cNvPr>
          <p:cNvSpPr/>
          <p:nvPr/>
        </p:nvSpPr>
        <p:spPr>
          <a:xfrm>
            <a:off x="3494072" y="1443553"/>
            <a:ext cx="1396313" cy="4942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10x 1NA objectives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D9663D2-8626-9DB7-C517-7EFCE96FDB0E}"/>
              </a:ext>
            </a:extLst>
          </p:cNvPr>
          <p:cNvSpPr/>
          <p:nvPr/>
        </p:nvSpPr>
        <p:spPr>
          <a:xfrm>
            <a:off x="2585546" y="2926964"/>
            <a:ext cx="2304839" cy="4942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3x beam expander / scan-tube lens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8BA7386-659C-D884-7482-1077BE73CFCD}"/>
              </a:ext>
            </a:extLst>
          </p:cNvPr>
          <p:cNvSpPr/>
          <p:nvPr/>
        </p:nvSpPr>
        <p:spPr>
          <a:xfrm>
            <a:off x="3494072" y="3736885"/>
            <a:ext cx="1396313" cy="4942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Gavlo</a:t>
            </a:r>
            <a:r>
              <a:rPr lang="en-GB" dirty="0"/>
              <a:t> scanner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ACEEE59-2025-5628-9E93-AA2F3175B777}"/>
              </a:ext>
            </a:extLst>
          </p:cNvPr>
          <p:cNvSpPr/>
          <p:nvPr/>
        </p:nvSpPr>
        <p:spPr>
          <a:xfrm>
            <a:off x="3494072" y="4698556"/>
            <a:ext cx="1396313" cy="4942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50:50 beam splitter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0E844FC-4871-94CA-E9F8-34EAF7F8690A}"/>
              </a:ext>
            </a:extLst>
          </p:cNvPr>
          <p:cNvSpPr/>
          <p:nvPr/>
        </p:nvSpPr>
        <p:spPr>
          <a:xfrm>
            <a:off x="3494072" y="5660227"/>
            <a:ext cx="1396313" cy="4942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Reflective collimator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2A0CB6F-0D43-AF22-F7FD-B69EAF95A2D6}"/>
              </a:ext>
            </a:extLst>
          </p:cNvPr>
          <p:cNvCxnSpPr>
            <a:stCxn id="10" idx="3"/>
          </p:cNvCxnSpPr>
          <p:nvPr/>
        </p:nvCxnSpPr>
        <p:spPr>
          <a:xfrm flipV="1">
            <a:off x="4890385" y="1072055"/>
            <a:ext cx="2971353" cy="6186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9DA0E5-BE81-DDE2-A620-91A82602BB28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4890385" y="1282262"/>
            <a:ext cx="3833201" cy="12183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EF39638-5976-62F6-2ECB-716FB5AE5E45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4890385" y="2159444"/>
            <a:ext cx="1352760" cy="10146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9B304EE-6607-D8ED-94CB-7C7176E1A260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890385" y="3174099"/>
            <a:ext cx="2141036" cy="9361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6AA0C3C-E430-81D6-04A6-8EF9C2C28F6F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4890385" y="3984020"/>
            <a:ext cx="2866249" cy="2471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18E37AE-BD8D-53FE-1F0E-D46EC409DF44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4890385" y="4945691"/>
            <a:ext cx="3990856" cy="7145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2EE789D-6C11-F262-5FB2-87A224B85936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890385" y="5785945"/>
            <a:ext cx="4999849" cy="1214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790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E977C-2232-0C29-EFC6-938AAC8E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967681" cy="132556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GB" dirty="0"/>
              <a:t>Detection</a:t>
            </a:r>
          </a:p>
        </p:txBody>
      </p:sp>
      <p:pic>
        <p:nvPicPr>
          <p:cNvPr id="5" name="Content Placeholder 4" descr="A close-up of a machine&#10;&#10;Description automatically generated">
            <a:extLst>
              <a:ext uri="{FF2B5EF4-FFF2-40B4-BE49-F238E27FC236}">
                <a16:creationId xmlns:a16="http://schemas.microsoft.com/office/drawing/2014/main" id="{C3C0DE1F-EB8A-1C88-DA3D-1347A3ACBE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6422" y="0"/>
            <a:ext cx="4935578" cy="6858000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2D123D8-E2E2-D633-703B-7B4AAED3CCB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3163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1NA 20x</a:t>
            </a:r>
          </a:p>
          <a:p>
            <a:r>
              <a:rPr lang="en-GB" dirty="0" err="1"/>
              <a:t>Epiflourescence</a:t>
            </a:r>
            <a:r>
              <a:rPr lang="en-GB" dirty="0"/>
              <a:t>, or other illumination possible</a:t>
            </a:r>
          </a:p>
          <a:p>
            <a:r>
              <a:rPr lang="en-GB" dirty="0"/>
              <a:t>Automated filter wheel</a:t>
            </a:r>
          </a:p>
          <a:p>
            <a:r>
              <a:rPr lang="en-GB" dirty="0"/>
              <a:t>Hamamatsu camera (High QE)</a:t>
            </a:r>
          </a:p>
          <a:p>
            <a:r>
              <a:rPr lang="en-GB" dirty="0"/>
              <a:t>100Hz imaging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150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E8ECC-611F-785C-483A-885508149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019800" cy="1325563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GB" dirty="0"/>
              <a:t>Stage + sample chamber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44189-E840-EE7A-83EB-3A69AA418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 samples (up to 10?)</a:t>
            </a:r>
          </a:p>
          <a:p>
            <a:r>
              <a:rPr lang="en-GB" dirty="0"/>
              <a:t>Heated</a:t>
            </a:r>
          </a:p>
          <a:p>
            <a:r>
              <a:rPr lang="en-GB" dirty="0"/>
              <a:t>Piezo movement (20mm range)</a:t>
            </a:r>
          </a:p>
          <a:p>
            <a:endParaRPr lang="en-GB" dirty="0"/>
          </a:p>
        </p:txBody>
      </p:sp>
      <p:pic>
        <p:nvPicPr>
          <p:cNvPr id="4" name="Picture 3" descr="A machine with a red box&#10;&#10;Description automatically generated">
            <a:extLst>
              <a:ext uri="{FF2B5EF4-FFF2-40B4-BE49-F238E27FC236}">
                <a16:creationId xmlns:a16="http://schemas.microsoft.com/office/drawing/2014/main" id="{26738217-7432-698A-3729-F41107875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075" y="0"/>
            <a:ext cx="4986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716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88892D1-BDBF-2241-0864-ACA6FBBB2C80}"/>
              </a:ext>
            </a:extLst>
          </p:cNvPr>
          <p:cNvSpPr/>
          <p:nvPr/>
        </p:nvSpPr>
        <p:spPr>
          <a:xfrm>
            <a:off x="673506" y="593124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Camera 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F5952B5-6CF4-4B90-9076-C69BE49A8CFD}"/>
              </a:ext>
            </a:extLst>
          </p:cNvPr>
          <p:cNvSpPr/>
          <p:nvPr/>
        </p:nvSpPr>
        <p:spPr>
          <a:xfrm>
            <a:off x="673506" y="2212950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Stage X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C5CA1DE-D9EB-986B-06D8-1493D1A99CCC}"/>
              </a:ext>
            </a:extLst>
          </p:cNvPr>
          <p:cNvSpPr/>
          <p:nvPr/>
        </p:nvSpPr>
        <p:spPr>
          <a:xfrm>
            <a:off x="673506" y="3845133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Galvo A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C3883EE-A16B-2CBD-73A7-5B8673800F5F}"/>
              </a:ext>
            </a:extLst>
          </p:cNvPr>
          <p:cNvSpPr/>
          <p:nvPr/>
        </p:nvSpPr>
        <p:spPr>
          <a:xfrm>
            <a:off x="673506" y="4162649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Galvo B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91C19B3-A221-15AF-1F6A-ABFB64FC8C82}"/>
              </a:ext>
            </a:extLst>
          </p:cNvPr>
          <p:cNvSpPr/>
          <p:nvPr/>
        </p:nvSpPr>
        <p:spPr>
          <a:xfrm>
            <a:off x="673506" y="4702591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Laser AOTF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45328F4-0ED3-B05B-4F05-D5FFBA18B2A6}"/>
              </a:ext>
            </a:extLst>
          </p:cNvPr>
          <p:cNvSpPr/>
          <p:nvPr/>
        </p:nvSpPr>
        <p:spPr>
          <a:xfrm>
            <a:off x="673506" y="6365609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Environmental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AFC8C94-31EB-8773-ACC6-9D87701B2344}"/>
              </a:ext>
            </a:extLst>
          </p:cNvPr>
          <p:cNvSpPr/>
          <p:nvPr/>
        </p:nvSpPr>
        <p:spPr>
          <a:xfrm>
            <a:off x="673506" y="1133066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Camera B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6285AF1-1A18-4DAA-14A3-3C5699875F82}"/>
              </a:ext>
            </a:extLst>
          </p:cNvPr>
          <p:cNvSpPr/>
          <p:nvPr/>
        </p:nvSpPr>
        <p:spPr>
          <a:xfrm>
            <a:off x="673506" y="2752892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Stage Y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9C86791-D1C7-423D-712F-7FBCB45B509D}"/>
              </a:ext>
            </a:extLst>
          </p:cNvPr>
          <p:cNvSpPr/>
          <p:nvPr/>
        </p:nvSpPr>
        <p:spPr>
          <a:xfrm>
            <a:off x="673506" y="3292834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Stage Z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F337A30B-C070-6C92-1A67-33FF0993435C}"/>
              </a:ext>
            </a:extLst>
          </p:cNvPr>
          <p:cNvSpPr/>
          <p:nvPr/>
        </p:nvSpPr>
        <p:spPr>
          <a:xfrm>
            <a:off x="8757502" y="215322"/>
            <a:ext cx="1646548" cy="271765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PC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0FB0111-D0E7-1B03-7BF2-902814CD628E}"/>
              </a:ext>
            </a:extLst>
          </p:cNvPr>
          <p:cNvSpPr/>
          <p:nvPr/>
        </p:nvSpPr>
        <p:spPr>
          <a:xfrm>
            <a:off x="7679194" y="349273"/>
            <a:ext cx="1173892" cy="26471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PCIe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ACE50C41-DA03-44C3-35C8-3F8413CCD73B}"/>
              </a:ext>
            </a:extLst>
          </p:cNvPr>
          <p:cNvSpPr/>
          <p:nvPr/>
        </p:nvSpPr>
        <p:spPr>
          <a:xfrm>
            <a:off x="7679194" y="754705"/>
            <a:ext cx="1173892" cy="26471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PCIe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BA5CE84-0837-0886-3C1E-906175AF2AC0}"/>
              </a:ext>
            </a:extLst>
          </p:cNvPr>
          <p:cNvSpPr/>
          <p:nvPr/>
        </p:nvSpPr>
        <p:spPr>
          <a:xfrm>
            <a:off x="7679194" y="1160137"/>
            <a:ext cx="1173892" cy="26471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USB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58D1370-3435-20F8-A7E9-6175FDB298E8}"/>
              </a:ext>
            </a:extLst>
          </p:cNvPr>
          <p:cNvSpPr/>
          <p:nvPr/>
        </p:nvSpPr>
        <p:spPr>
          <a:xfrm>
            <a:off x="7679194" y="1565569"/>
            <a:ext cx="1173892" cy="26471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USB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FFAE40A-B6F4-EB95-CF0A-0CBD57A02AAC}"/>
              </a:ext>
            </a:extLst>
          </p:cNvPr>
          <p:cNvSpPr/>
          <p:nvPr/>
        </p:nvSpPr>
        <p:spPr>
          <a:xfrm>
            <a:off x="7679194" y="1971001"/>
            <a:ext cx="1173892" cy="26471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USB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048E3DC-6FA4-7C80-941B-691278C8EDD5}"/>
              </a:ext>
            </a:extLst>
          </p:cNvPr>
          <p:cNvSpPr/>
          <p:nvPr/>
        </p:nvSpPr>
        <p:spPr>
          <a:xfrm>
            <a:off x="7679194" y="2376434"/>
            <a:ext cx="1173892" cy="26471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USB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8ACEEB0-0882-E5EF-E754-694BCFA06B4E}"/>
              </a:ext>
            </a:extLst>
          </p:cNvPr>
          <p:cNvCxnSpPr>
            <a:cxnSpLocks/>
            <a:stCxn id="6" idx="3"/>
            <a:endCxn id="59" idx="1"/>
          </p:cNvCxnSpPr>
          <p:nvPr/>
        </p:nvCxnSpPr>
        <p:spPr>
          <a:xfrm flipV="1">
            <a:off x="1847398" y="2310151"/>
            <a:ext cx="1370560" cy="3515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32C38ED-2849-2FE3-5C7B-65A81E1DCB95}"/>
              </a:ext>
            </a:extLst>
          </p:cNvPr>
          <p:cNvCxnSpPr>
            <a:cxnSpLocks/>
            <a:stCxn id="16" idx="3"/>
            <a:endCxn id="59" idx="1"/>
          </p:cNvCxnSpPr>
          <p:nvPr/>
        </p:nvCxnSpPr>
        <p:spPr>
          <a:xfrm flipV="1">
            <a:off x="1847398" y="2310151"/>
            <a:ext cx="1370560" cy="57509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7318149F-FC7E-1792-7854-D4A288806906}"/>
              </a:ext>
            </a:extLst>
          </p:cNvPr>
          <p:cNvCxnSpPr>
            <a:cxnSpLocks/>
            <a:stCxn id="23" idx="1"/>
            <a:endCxn id="47" idx="0"/>
          </p:cNvCxnSpPr>
          <p:nvPr/>
        </p:nvCxnSpPr>
        <p:spPr>
          <a:xfrm rot="10800000" flipV="1">
            <a:off x="7048406" y="2103359"/>
            <a:ext cx="630788" cy="1094890"/>
          </a:xfrm>
          <a:prstGeom prst="bentConnector2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BBE05762-3A1E-E741-6AD3-BE6E0C7447DF}"/>
              </a:ext>
            </a:extLst>
          </p:cNvPr>
          <p:cNvSpPr/>
          <p:nvPr/>
        </p:nvSpPr>
        <p:spPr>
          <a:xfrm>
            <a:off x="4694293" y="2649379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Digital Out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92237EB5-E463-6322-A72C-C789D70CDEED}"/>
              </a:ext>
            </a:extLst>
          </p:cNvPr>
          <p:cNvSpPr/>
          <p:nvPr/>
        </p:nvSpPr>
        <p:spPr>
          <a:xfrm>
            <a:off x="3338763" y="3839811"/>
            <a:ext cx="1173892" cy="26471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Analog Out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3FE3AF8D-0449-C809-49B5-2569275D6806}"/>
              </a:ext>
            </a:extLst>
          </p:cNvPr>
          <p:cNvSpPr/>
          <p:nvPr/>
        </p:nvSpPr>
        <p:spPr>
          <a:xfrm>
            <a:off x="4694293" y="2967870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Digital Out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B96A5270-7925-977A-5355-1BD956C6B6B7}"/>
              </a:ext>
            </a:extLst>
          </p:cNvPr>
          <p:cNvSpPr/>
          <p:nvPr/>
        </p:nvSpPr>
        <p:spPr>
          <a:xfrm>
            <a:off x="4694293" y="3286361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Digital Out</a:t>
            </a:r>
          </a:p>
        </p:txBody>
      </p:sp>
      <p:cxnSp>
        <p:nvCxnSpPr>
          <p:cNvPr id="62" name="Elbow Connector 61">
            <a:extLst>
              <a:ext uri="{FF2B5EF4-FFF2-40B4-BE49-F238E27FC236}">
                <a16:creationId xmlns:a16="http://schemas.microsoft.com/office/drawing/2014/main" id="{EF4F6C75-5187-185E-F55E-A733CA323EF9}"/>
              </a:ext>
            </a:extLst>
          </p:cNvPr>
          <p:cNvCxnSpPr>
            <a:cxnSpLocks/>
            <a:stCxn id="55" idx="1"/>
          </p:cNvCxnSpPr>
          <p:nvPr/>
        </p:nvCxnSpPr>
        <p:spPr>
          <a:xfrm rot="10800000">
            <a:off x="4062489" y="2078441"/>
            <a:ext cx="631805" cy="703296"/>
          </a:xfrm>
          <a:prstGeom prst="bentConnector2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F09FF693-9153-DADA-3458-C93E5AD5DBFA}"/>
              </a:ext>
            </a:extLst>
          </p:cNvPr>
          <p:cNvCxnSpPr>
            <a:cxnSpLocks/>
            <a:stCxn id="57" idx="1"/>
            <a:endCxn id="59" idx="2"/>
          </p:cNvCxnSpPr>
          <p:nvPr/>
        </p:nvCxnSpPr>
        <p:spPr>
          <a:xfrm rot="10800000">
            <a:off x="3804905" y="2536740"/>
            <a:ext cx="889389" cy="563488"/>
          </a:xfrm>
          <a:prstGeom prst="bentConnector2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Elbow Connector 67">
            <a:extLst>
              <a:ext uri="{FF2B5EF4-FFF2-40B4-BE49-F238E27FC236}">
                <a16:creationId xmlns:a16="http://schemas.microsoft.com/office/drawing/2014/main" id="{F5E75A9B-AFA5-3E3F-6D08-2E7CC169A3BC}"/>
              </a:ext>
            </a:extLst>
          </p:cNvPr>
          <p:cNvCxnSpPr>
            <a:cxnSpLocks/>
            <a:stCxn id="58" idx="1"/>
          </p:cNvCxnSpPr>
          <p:nvPr/>
        </p:nvCxnSpPr>
        <p:spPr>
          <a:xfrm rot="10800000">
            <a:off x="3500107" y="2188819"/>
            <a:ext cx="1194187" cy="1229901"/>
          </a:xfrm>
          <a:prstGeom prst="bentConnector2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D9E09B1-B303-2094-3F37-14667B94827B}"/>
              </a:ext>
            </a:extLst>
          </p:cNvPr>
          <p:cNvCxnSpPr>
            <a:cxnSpLocks/>
            <a:stCxn id="17" idx="3"/>
            <a:endCxn id="59" idx="1"/>
          </p:cNvCxnSpPr>
          <p:nvPr/>
        </p:nvCxnSpPr>
        <p:spPr>
          <a:xfrm flipV="1">
            <a:off x="1847398" y="2310151"/>
            <a:ext cx="1370560" cy="11150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68DCBBB-B76A-7EB8-3D30-235A34EF755C}"/>
              </a:ext>
            </a:extLst>
          </p:cNvPr>
          <p:cNvCxnSpPr>
            <a:cxnSpLocks/>
            <a:stCxn id="55" idx="3"/>
          </p:cNvCxnSpPr>
          <p:nvPr/>
        </p:nvCxnSpPr>
        <p:spPr>
          <a:xfrm>
            <a:off x="5868185" y="2781737"/>
            <a:ext cx="886748" cy="54413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8DB922B-E8EF-50F6-DE62-5D5D20E21266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5868185" y="3100228"/>
            <a:ext cx="950223" cy="25841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F53AFA63-5F84-1E53-7F69-C091844CD92E}"/>
              </a:ext>
            </a:extLst>
          </p:cNvPr>
          <p:cNvCxnSpPr>
            <a:cxnSpLocks/>
            <a:stCxn id="58" idx="3"/>
          </p:cNvCxnSpPr>
          <p:nvPr/>
        </p:nvCxnSpPr>
        <p:spPr>
          <a:xfrm flipV="1">
            <a:off x="5868185" y="3358641"/>
            <a:ext cx="950223" cy="6007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DCE6A7E3-E3E3-2AA7-A8EC-8511FDAB2DF4}"/>
              </a:ext>
            </a:extLst>
          </p:cNvPr>
          <p:cNvSpPr/>
          <p:nvPr/>
        </p:nvSpPr>
        <p:spPr>
          <a:xfrm>
            <a:off x="3217958" y="2083562"/>
            <a:ext cx="1173892" cy="4531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Stage Controller</a:t>
            </a:r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A1CDF7F7-7B04-E00A-1C66-1B08FEFD4CE3}"/>
              </a:ext>
            </a:extLst>
          </p:cNvPr>
          <p:cNvSpPr/>
          <p:nvPr/>
        </p:nvSpPr>
        <p:spPr>
          <a:xfrm>
            <a:off x="4694293" y="4015718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SPI Dual DAC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30EEF15B-852E-F973-9063-2BD9C2EDBE16}"/>
              </a:ext>
            </a:extLst>
          </p:cNvPr>
          <p:cNvSpPr/>
          <p:nvPr/>
        </p:nvSpPr>
        <p:spPr>
          <a:xfrm>
            <a:off x="3338763" y="4162648"/>
            <a:ext cx="1173892" cy="26471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Analog Out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F94FC66A-FD60-D5EC-6E77-17A19843CB67}"/>
              </a:ext>
            </a:extLst>
          </p:cNvPr>
          <p:cNvSpPr/>
          <p:nvPr/>
        </p:nvSpPr>
        <p:spPr>
          <a:xfrm>
            <a:off x="2029036" y="3849238"/>
            <a:ext cx="1173892" cy="26471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err="1"/>
              <a:t>OpAmp</a:t>
            </a:r>
            <a:endParaRPr lang="en-GB" sz="1200" dirty="0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C004888E-FF73-40C1-E255-F74E124AF80B}"/>
              </a:ext>
            </a:extLst>
          </p:cNvPr>
          <p:cNvSpPr/>
          <p:nvPr/>
        </p:nvSpPr>
        <p:spPr>
          <a:xfrm>
            <a:off x="2029036" y="4162648"/>
            <a:ext cx="1173892" cy="26471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err="1"/>
              <a:t>OpAmp</a:t>
            </a:r>
            <a:endParaRPr lang="en-GB" sz="1200" dirty="0"/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F9B9B1D-6F1E-3E6B-5D6E-3D00E39CAB12}"/>
              </a:ext>
            </a:extLst>
          </p:cNvPr>
          <p:cNvCxnSpPr>
            <a:cxnSpLocks/>
            <a:stCxn id="96" idx="3"/>
          </p:cNvCxnSpPr>
          <p:nvPr/>
        </p:nvCxnSpPr>
        <p:spPr>
          <a:xfrm flipV="1">
            <a:off x="5868185" y="3870382"/>
            <a:ext cx="768584" cy="277694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E13FBC4C-FA48-09E3-86FD-C060A027A251}"/>
              </a:ext>
            </a:extLst>
          </p:cNvPr>
          <p:cNvCxnSpPr>
            <a:cxnSpLocks/>
            <a:stCxn id="56" idx="3"/>
            <a:endCxn id="96" idx="1"/>
          </p:cNvCxnSpPr>
          <p:nvPr/>
        </p:nvCxnSpPr>
        <p:spPr>
          <a:xfrm>
            <a:off x="4512655" y="3972169"/>
            <a:ext cx="181638" cy="17590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DAC3250-1A41-FFD7-E7DD-B266901F3144}"/>
              </a:ext>
            </a:extLst>
          </p:cNvPr>
          <p:cNvCxnSpPr>
            <a:cxnSpLocks/>
            <a:stCxn id="96" idx="1"/>
            <a:endCxn id="97" idx="3"/>
          </p:cNvCxnSpPr>
          <p:nvPr/>
        </p:nvCxnSpPr>
        <p:spPr>
          <a:xfrm flipH="1">
            <a:off x="4512655" y="4148076"/>
            <a:ext cx="181638" cy="14693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6DB28176-F504-E905-0DAB-3E5A7E040FDC}"/>
              </a:ext>
            </a:extLst>
          </p:cNvPr>
          <p:cNvCxnSpPr>
            <a:cxnSpLocks/>
            <a:stCxn id="99" idx="3"/>
            <a:endCxn id="97" idx="1"/>
          </p:cNvCxnSpPr>
          <p:nvPr/>
        </p:nvCxnSpPr>
        <p:spPr>
          <a:xfrm>
            <a:off x="3202928" y="4295006"/>
            <a:ext cx="135835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BA542007-90F7-697B-8C3E-54FC44222F36}"/>
              </a:ext>
            </a:extLst>
          </p:cNvPr>
          <p:cNvCxnSpPr>
            <a:cxnSpLocks/>
            <a:stCxn id="98" idx="3"/>
            <a:endCxn id="56" idx="1"/>
          </p:cNvCxnSpPr>
          <p:nvPr/>
        </p:nvCxnSpPr>
        <p:spPr>
          <a:xfrm flipV="1">
            <a:off x="3202928" y="3972169"/>
            <a:ext cx="135835" cy="942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5D4E3832-0D7C-2EF4-961E-663BB438B21F}"/>
              </a:ext>
            </a:extLst>
          </p:cNvPr>
          <p:cNvCxnSpPr>
            <a:cxnSpLocks/>
            <a:stCxn id="7" idx="3"/>
            <a:endCxn id="98" idx="1"/>
          </p:cNvCxnSpPr>
          <p:nvPr/>
        </p:nvCxnSpPr>
        <p:spPr>
          <a:xfrm>
            <a:off x="1847398" y="3977491"/>
            <a:ext cx="181638" cy="410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B1B2D64B-134A-FC97-385B-B24E9C0D280E}"/>
              </a:ext>
            </a:extLst>
          </p:cNvPr>
          <p:cNvCxnSpPr>
            <a:cxnSpLocks/>
            <a:stCxn id="8" idx="3"/>
            <a:endCxn id="99" idx="1"/>
          </p:cNvCxnSpPr>
          <p:nvPr/>
        </p:nvCxnSpPr>
        <p:spPr>
          <a:xfrm flipV="1">
            <a:off x="1847398" y="4295006"/>
            <a:ext cx="181638" cy="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4FE339B0-4883-0177-0C34-B0C62DCD237F}"/>
              </a:ext>
            </a:extLst>
          </p:cNvPr>
          <p:cNvSpPr/>
          <p:nvPr/>
        </p:nvSpPr>
        <p:spPr>
          <a:xfrm>
            <a:off x="4694293" y="2271462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Digital Out</a:t>
            </a:r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CB45B474-F79F-B49D-0F48-038299B77A62}"/>
              </a:ext>
            </a:extLst>
          </p:cNvPr>
          <p:cNvCxnSpPr>
            <a:cxnSpLocks/>
            <a:stCxn id="121" idx="3"/>
          </p:cNvCxnSpPr>
          <p:nvPr/>
        </p:nvCxnSpPr>
        <p:spPr>
          <a:xfrm>
            <a:off x="5868185" y="2403820"/>
            <a:ext cx="950223" cy="92205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Elbow Connector 124">
            <a:extLst>
              <a:ext uri="{FF2B5EF4-FFF2-40B4-BE49-F238E27FC236}">
                <a16:creationId xmlns:a16="http://schemas.microsoft.com/office/drawing/2014/main" id="{7DDC22F5-26D1-D112-07B4-CE8822FCF6E2}"/>
              </a:ext>
            </a:extLst>
          </p:cNvPr>
          <p:cNvCxnSpPr>
            <a:cxnSpLocks/>
            <a:stCxn id="121" idx="0"/>
          </p:cNvCxnSpPr>
          <p:nvPr/>
        </p:nvCxnSpPr>
        <p:spPr>
          <a:xfrm rot="16200000" flipV="1">
            <a:off x="3330856" y="321078"/>
            <a:ext cx="407485" cy="3493283"/>
          </a:xfrm>
          <a:prstGeom prst="bentConnector2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Elbow Connector 127">
            <a:extLst>
              <a:ext uri="{FF2B5EF4-FFF2-40B4-BE49-F238E27FC236}">
                <a16:creationId xmlns:a16="http://schemas.microsoft.com/office/drawing/2014/main" id="{C54B181E-276B-23AB-F12F-72B8D97E16D1}"/>
              </a:ext>
            </a:extLst>
          </p:cNvPr>
          <p:cNvCxnSpPr>
            <a:cxnSpLocks/>
            <a:stCxn id="22" idx="1"/>
            <a:endCxn id="59" idx="0"/>
          </p:cNvCxnSpPr>
          <p:nvPr/>
        </p:nvCxnSpPr>
        <p:spPr>
          <a:xfrm rot="10800000" flipV="1">
            <a:off x="3804904" y="1697926"/>
            <a:ext cx="3874290" cy="385635"/>
          </a:xfrm>
          <a:prstGeom prst="bentConnector2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Elbow Connector 130">
            <a:extLst>
              <a:ext uri="{FF2B5EF4-FFF2-40B4-BE49-F238E27FC236}">
                <a16:creationId xmlns:a16="http://schemas.microsoft.com/office/drawing/2014/main" id="{E57191C6-C08E-142B-6C7C-FBCDD90F3446}"/>
              </a:ext>
            </a:extLst>
          </p:cNvPr>
          <p:cNvCxnSpPr>
            <a:cxnSpLocks/>
            <a:stCxn id="21" idx="1"/>
            <a:endCxn id="5" idx="3"/>
          </p:cNvCxnSpPr>
          <p:nvPr/>
        </p:nvCxnSpPr>
        <p:spPr>
          <a:xfrm rot="10800000" flipV="1">
            <a:off x="1847398" y="1292494"/>
            <a:ext cx="5831796" cy="512871"/>
          </a:xfrm>
          <a:prstGeom prst="bentConnector3">
            <a:avLst>
              <a:gd name="adj1" fmla="val 74579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AB7438BA-AE8A-5F80-2CA3-58AF62DA2CF5}"/>
              </a:ext>
            </a:extLst>
          </p:cNvPr>
          <p:cNvSpPr/>
          <p:nvPr/>
        </p:nvSpPr>
        <p:spPr>
          <a:xfrm>
            <a:off x="6636769" y="3198249"/>
            <a:ext cx="823273" cy="9163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µC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F6CCC8F-2CF1-CF02-FAB9-5B67802DF0AB}"/>
              </a:ext>
            </a:extLst>
          </p:cNvPr>
          <p:cNvSpPr/>
          <p:nvPr/>
        </p:nvSpPr>
        <p:spPr>
          <a:xfrm>
            <a:off x="673506" y="1673008"/>
            <a:ext cx="1173892" cy="26471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Filter Wheel</a:t>
            </a:r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F7FC910A-41AC-0978-95C2-96A39808944D}"/>
              </a:ext>
            </a:extLst>
          </p:cNvPr>
          <p:cNvSpPr/>
          <p:nvPr/>
        </p:nvSpPr>
        <p:spPr>
          <a:xfrm>
            <a:off x="4694293" y="986455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Digital Out</a:t>
            </a:r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6F7D3685-3A78-83A8-802D-41AC8F93BB0A}"/>
              </a:ext>
            </a:extLst>
          </p:cNvPr>
          <p:cNvSpPr/>
          <p:nvPr/>
        </p:nvSpPr>
        <p:spPr>
          <a:xfrm>
            <a:off x="4694293" y="545427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Digital Out</a:t>
            </a:r>
          </a:p>
        </p:txBody>
      </p:sp>
      <p:cxnSp>
        <p:nvCxnSpPr>
          <p:cNvPr id="143" name="Elbow Connector 142">
            <a:extLst>
              <a:ext uri="{FF2B5EF4-FFF2-40B4-BE49-F238E27FC236}">
                <a16:creationId xmlns:a16="http://schemas.microsoft.com/office/drawing/2014/main" id="{263D96FC-FDDC-EF8A-8B5A-B696FC08C893}"/>
              </a:ext>
            </a:extLst>
          </p:cNvPr>
          <p:cNvCxnSpPr>
            <a:cxnSpLocks/>
            <a:endCxn id="141" idx="3"/>
          </p:cNvCxnSpPr>
          <p:nvPr/>
        </p:nvCxnSpPr>
        <p:spPr>
          <a:xfrm rot="16200000" flipV="1">
            <a:off x="5256287" y="1730712"/>
            <a:ext cx="2174023" cy="950225"/>
          </a:xfrm>
          <a:prstGeom prst="bentConnector2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Elbow Connector 145">
            <a:extLst>
              <a:ext uri="{FF2B5EF4-FFF2-40B4-BE49-F238E27FC236}">
                <a16:creationId xmlns:a16="http://schemas.microsoft.com/office/drawing/2014/main" id="{37F1B4D0-D076-F587-F690-2CBB408C1F8C}"/>
              </a:ext>
            </a:extLst>
          </p:cNvPr>
          <p:cNvCxnSpPr>
            <a:cxnSpLocks/>
            <a:endCxn id="142" idx="3"/>
          </p:cNvCxnSpPr>
          <p:nvPr/>
        </p:nvCxnSpPr>
        <p:spPr>
          <a:xfrm rot="16200000" flipV="1">
            <a:off x="5079023" y="1466947"/>
            <a:ext cx="2680952" cy="1102627"/>
          </a:xfrm>
          <a:prstGeom prst="bentConnector2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1E39FA3E-6020-4C9F-55E8-1D94791E0FD6}"/>
              </a:ext>
            </a:extLst>
          </p:cNvPr>
          <p:cNvCxnSpPr>
            <a:cxnSpLocks/>
            <a:stCxn id="4" idx="3"/>
            <a:endCxn id="142" idx="1"/>
          </p:cNvCxnSpPr>
          <p:nvPr/>
        </p:nvCxnSpPr>
        <p:spPr>
          <a:xfrm flipV="1">
            <a:off x="1847398" y="677785"/>
            <a:ext cx="2846895" cy="4769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D9E3D00C-8472-5C1B-5F91-D3B55A066FFA}"/>
              </a:ext>
            </a:extLst>
          </p:cNvPr>
          <p:cNvCxnSpPr>
            <a:cxnSpLocks/>
            <a:stCxn id="15" idx="3"/>
            <a:endCxn id="141" idx="1"/>
          </p:cNvCxnSpPr>
          <p:nvPr/>
        </p:nvCxnSpPr>
        <p:spPr>
          <a:xfrm flipV="1">
            <a:off x="1847398" y="1118813"/>
            <a:ext cx="2846895" cy="14661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Elbow Connector 156">
            <a:extLst>
              <a:ext uri="{FF2B5EF4-FFF2-40B4-BE49-F238E27FC236}">
                <a16:creationId xmlns:a16="http://schemas.microsoft.com/office/drawing/2014/main" id="{9541547C-0E4C-E432-4EAF-27043F129E07}"/>
              </a:ext>
            </a:extLst>
          </p:cNvPr>
          <p:cNvCxnSpPr>
            <a:cxnSpLocks/>
            <a:stCxn id="20" idx="1"/>
            <a:endCxn id="15" idx="3"/>
          </p:cNvCxnSpPr>
          <p:nvPr/>
        </p:nvCxnSpPr>
        <p:spPr>
          <a:xfrm rot="10800000" flipV="1">
            <a:off x="1847398" y="887062"/>
            <a:ext cx="5831796" cy="378361"/>
          </a:xfrm>
          <a:prstGeom prst="bentConnector3">
            <a:avLst>
              <a:gd name="adj1" fmla="val 80935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3" name="Elbow Connector 162">
            <a:extLst>
              <a:ext uri="{FF2B5EF4-FFF2-40B4-BE49-F238E27FC236}">
                <a16:creationId xmlns:a16="http://schemas.microsoft.com/office/drawing/2014/main" id="{5DDB7368-319F-65E6-84E9-8B4B4443F448}"/>
              </a:ext>
            </a:extLst>
          </p:cNvPr>
          <p:cNvCxnSpPr>
            <a:cxnSpLocks/>
            <a:stCxn id="19" idx="1"/>
            <a:endCxn id="4" idx="3"/>
          </p:cNvCxnSpPr>
          <p:nvPr/>
        </p:nvCxnSpPr>
        <p:spPr>
          <a:xfrm rot="10800000" flipV="1">
            <a:off x="1847398" y="481630"/>
            <a:ext cx="5831796" cy="243851"/>
          </a:xfrm>
          <a:prstGeom prst="bentConnector3">
            <a:avLst>
              <a:gd name="adj1" fmla="val 88563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8" name="Rounded Rectangle 167">
            <a:extLst>
              <a:ext uri="{FF2B5EF4-FFF2-40B4-BE49-F238E27FC236}">
                <a16:creationId xmlns:a16="http://schemas.microsoft.com/office/drawing/2014/main" id="{D47660E6-966B-4A98-61BE-BF2F742CC465}"/>
              </a:ext>
            </a:extLst>
          </p:cNvPr>
          <p:cNvSpPr/>
          <p:nvPr/>
        </p:nvSpPr>
        <p:spPr>
          <a:xfrm>
            <a:off x="6540527" y="5935781"/>
            <a:ext cx="823273" cy="9163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µC</a:t>
            </a:r>
          </a:p>
        </p:txBody>
      </p:sp>
      <p:cxnSp>
        <p:nvCxnSpPr>
          <p:cNvPr id="169" name="Elbow Connector 168">
            <a:extLst>
              <a:ext uri="{FF2B5EF4-FFF2-40B4-BE49-F238E27FC236}">
                <a16:creationId xmlns:a16="http://schemas.microsoft.com/office/drawing/2014/main" id="{F48B2737-8A28-6394-672E-EDD1B0FEEFDE}"/>
              </a:ext>
            </a:extLst>
          </p:cNvPr>
          <p:cNvCxnSpPr>
            <a:cxnSpLocks/>
            <a:stCxn id="24" idx="1"/>
            <a:endCxn id="168" idx="3"/>
          </p:cNvCxnSpPr>
          <p:nvPr/>
        </p:nvCxnSpPr>
        <p:spPr>
          <a:xfrm rot="10800000" flipV="1">
            <a:off x="7363800" y="2508792"/>
            <a:ext cx="315394" cy="388515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DD00006E-4F49-CB07-7857-C641D13AADAF}"/>
              </a:ext>
            </a:extLst>
          </p:cNvPr>
          <p:cNvCxnSpPr>
            <a:cxnSpLocks/>
            <a:stCxn id="175" idx="3"/>
            <a:endCxn id="168" idx="1"/>
          </p:cNvCxnSpPr>
          <p:nvPr/>
        </p:nvCxnSpPr>
        <p:spPr>
          <a:xfrm flipV="1">
            <a:off x="5868185" y="6393944"/>
            <a:ext cx="672342" cy="10788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5" name="Rounded Rectangle 174">
            <a:extLst>
              <a:ext uri="{FF2B5EF4-FFF2-40B4-BE49-F238E27FC236}">
                <a16:creationId xmlns:a16="http://schemas.microsoft.com/office/drawing/2014/main" id="{37CEBF49-CCA5-9D12-9188-C893D3EB3A51}"/>
              </a:ext>
            </a:extLst>
          </p:cNvPr>
          <p:cNvSpPr/>
          <p:nvPr/>
        </p:nvSpPr>
        <p:spPr>
          <a:xfrm>
            <a:off x="4694293" y="6369472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TBD</a:t>
            </a:r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149B2263-C896-F36B-7E4F-D1D78BFA6E78}"/>
              </a:ext>
            </a:extLst>
          </p:cNvPr>
          <p:cNvCxnSpPr>
            <a:cxnSpLocks/>
            <a:stCxn id="175" idx="1"/>
            <a:endCxn id="10" idx="3"/>
          </p:cNvCxnSpPr>
          <p:nvPr/>
        </p:nvCxnSpPr>
        <p:spPr>
          <a:xfrm flipH="1" flipV="1">
            <a:off x="1847398" y="6497967"/>
            <a:ext cx="2846895" cy="386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4" name="Rounded Rectangle 183">
            <a:extLst>
              <a:ext uri="{FF2B5EF4-FFF2-40B4-BE49-F238E27FC236}">
                <a16:creationId xmlns:a16="http://schemas.microsoft.com/office/drawing/2014/main" id="{FD8C7CBB-38D7-75FE-69D6-70F7AEEFCD6F}"/>
              </a:ext>
            </a:extLst>
          </p:cNvPr>
          <p:cNvSpPr/>
          <p:nvPr/>
        </p:nvSpPr>
        <p:spPr>
          <a:xfrm>
            <a:off x="4696643" y="4600361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SPI Dual DAC</a:t>
            </a:r>
          </a:p>
        </p:txBody>
      </p:sp>
      <p:sp>
        <p:nvSpPr>
          <p:cNvPr id="185" name="Rounded Rectangle 184">
            <a:extLst>
              <a:ext uri="{FF2B5EF4-FFF2-40B4-BE49-F238E27FC236}">
                <a16:creationId xmlns:a16="http://schemas.microsoft.com/office/drawing/2014/main" id="{4D1FD830-7BB2-F476-B467-7134D5794DE8}"/>
              </a:ext>
            </a:extLst>
          </p:cNvPr>
          <p:cNvSpPr/>
          <p:nvPr/>
        </p:nvSpPr>
        <p:spPr>
          <a:xfrm>
            <a:off x="4694293" y="5088075"/>
            <a:ext cx="1173892" cy="26471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SPI Dual DAC</a:t>
            </a:r>
          </a:p>
        </p:txBody>
      </p:sp>
      <p:sp>
        <p:nvSpPr>
          <p:cNvPr id="186" name="Rounded Rectangle 185">
            <a:extLst>
              <a:ext uri="{FF2B5EF4-FFF2-40B4-BE49-F238E27FC236}">
                <a16:creationId xmlns:a16="http://schemas.microsoft.com/office/drawing/2014/main" id="{FF29D28F-0FF0-2459-A2E9-A2DE7039E19C}"/>
              </a:ext>
            </a:extLst>
          </p:cNvPr>
          <p:cNvSpPr/>
          <p:nvPr/>
        </p:nvSpPr>
        <p:spPr>
          <a:xfrm>
            <a:off x="3345716" y="4499366"/>
            <a:ext cx="1173892" cy="26471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Analog Out</a:t>
            </a:r>
          </a:p>
        </p:txBody>
      </p:sp>
      <p:sp>
        <p:nvSpPr>
          <p:cNvPr id="187" name="Rounded Rectangle 186">
            <a:extLst>
              <a:ext uri="{FF2B5EF4-FFF2-40B4-BE49-F238E27FC236}">
                <a16:creationId xmlns:a16="http://schemas.microsoft.com/office/drawing/2014/main" id="{553CCB27-2020-5269-89DE-D46AC0A5A9F9}"/>
              </a:ext>
            </a:extLst>
          </p:cNvPr>
          <p:cNvSpPr/>
          <p:nvPr/>
        </p:nvSpPr>
        <p:spPr>
          <a:xfrm>
            <a:off x="3356335" y="4730587"/>
            <a:ext cx="1173892" cy="26471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Analog Out</a:t>
            </a:r>
          </a:p>
        </p:txBody>
      </p:sp>
      <p:sp>
        <p:nvSpPr>
          <p:cNvPr id="188" name="Rounded Rectangle 187">
            <a:extLst>
              <a:ext uri="{FF2B5EF4-FFF2-40B4-BE49-F238E27FC236}">
                <a16:creationId xmlns:a16="http://schemas.microsoft.com/office/drawing/2014/main" id="{305CEA61-2BF3-45C4-AD1E-B088C1DF1411}"/>
              </a:ext>
            </a:extLst>
          </p:cNvPr>
          <p:cNvSpPr/>
          <p:nvPr/>
        </p:nvSpPr>
        <p:spPr>
          <a:xfrm>
            <a:off x="3345716" y="4984388"/>
            <a:ext cx="1173892" cy="26471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Analog Out</a:t>
            </a:r>
          </a:p>
        </p:txBody>
      </p:sp>
      <p:sp>
        <p:nvSpPr>
          <p:cNvPr id="189" name="Rounded Rectangle 188">
            <a:extLst>
              <a:ext uri="{FF2B5EF4-FFF2-40B4-BE49-F238E27FC236}">
                <a16:creationId xmlns:a16="http://schemas.microsoft.com/office/drawing/2014/main" id="{8AB5DE59-A106-9ABE-ED82-8B83786E6B41}"/>
              </a:ext>
            </a:extLst>
          </p:cNvPr>
          <p:cNvSpPr/>
          <p:nvPr/>
        </p:nvSpPr>
        <p:spPr>
          <a:xfrm>
            <a:off x="3345715" y="5215691"/>
            <a:ext cx="1173892" cy="26471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Analog Out</a:t>
            </a:r>
          </a:p>
        </p:txBody>
      </p: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B60A0B04-72FE-F71D-864A-CCE33C31CFC7}"/>
              </a:ext>
            </a:extLst>
          </p:cNvPr>
          <p:cNvCxnSpPr>
            <a:cxnSpLocks/>
            <a:stCxn id="9" idx="3"/>
            <a:endCxn id="186" idx="1"/>
          </p:cNvCxnSpPr>
          <p:nvPr/>
        </p:nvCxnSpPr>
        <p:spPr>
          <a:xfrm flipV="1">
            <a:off x="1847398" y="4631724"/>
            <a:ext cx="1498318" cy="20322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33753D5C-5C11-F7C6-4D9B-873BA9967A27}"/>
              </a:ext>
            </a:extLst>
          </p:cNvPr>
          <p:cNvCxnSpPr>
            <a:cxnSpLocks/>
            <a:stCxn id="9" idx="3"/>
            <a:endCxn id="187" idx="1"/>
          </p:cNvCxnSpPr>
          <p:nvPr/>
        </p:nvCxnSpPr>
        <p:spPr>
          <a:xfrm>
            <a:off x="1847398" y="4834949"/>
            <a:ext cx="1508937" cy="2799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1D546C05-13DC-4749-4DE0-A5DE32A1F39D}"/>
              </a:ext>
            </a:extLst>
          </p:cNvPr>
          <p:cNvCxnSpPr>
            <a:cxnSpLocks/>
            <a:stCxn id="9" idx="3"/>
            <a:endCxn id="188" idx="1"/>
          </p:cNvCxnSpPr>
          <p:nvPr/>
        </p:nvCxnSpPr>
        <p:spPr>
          <a:xfrm>
            <a:off x="1847398" y="4834949"/>
            <a:ext cx="1498318" cy="28179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172D4D08-28EE-28BF-3071-3134B753C59D}"/>
              </a:ext>
            </a:extLst>
          </p:cNvPr>
          <p:cNvCxnSpPr>
            <a:cxnSpLocks/>
            <a:stCxn id="9" idx="3"/>
            <a:endCxn id="189" idx="1"/>
          </p:cNvCxnSpPr>
          <p:nvPr/>
        </p:nvCxnSpPr>
        <p:spPr>
          <a:xfrm>
            <a:off x="1847398" y="4834949"/>
            <a:ext cx="1498317" cy="51310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1237A8D3-9E5A-0D8B-C101-5EBE5EA939D3}"/>
              </a:ext>
            </a:extLst>
          </p:cNvPr>
          <p:cNvCxnSpPr>
            <a:cxnSpLocks/>
            <a:stCxn id="186" idx="3"/>
            <a:endCxn id="184" idx="1"/>
          </p:cNvCxnSpPr>
          <p:nvPr/>
        </p:nvCxnSpPr>
        <p:spPr>
          <a:xfrm>
            <a:off x="4519608" y="4631724"/>
            <a:ext cx="177035" cy="10099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23086CB8-A293-2BB7-FB81-3182E84666AC}"/>
              </a:ext>
            </a:extLst>
          </p:cNvPr>
          <p:cNvCxnSpPr>
            <a:cxnSpLocks/>
            <a:stCxn id="187" idx="3"/>
            <a:endCxn id="184" idx="1"/>
          </p:cNvCxnSpPr>
          <p:nvPr/>
        </p:nvCxnSpPr>
        <p:spPr>
          <a:xfrm flipV="1">
            <a:off x="4530227" y="4732719"/>
            <a:ext cx="166416" cy="13022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D74B1671-36DF-BB38-8603-AAF88DC3E17E}"/>
              </a:ext>
            </a:extLst>
          </p:cNvPr>
          <p:cNvCxnSpPr>
            <a:cxnSpLocks/>
            <a:stCxn id="188" idx="3"/>
            <a:endCxn id="185" idx="1"/>
          </p:cNvCxnSpPr>
          <p:nvPr/>
        </p:nvCxnSpPr>
        <p:spPr>
          <a:xfrm>
            <a:off x="4519608" y="5116746"/>
            <a:ext cx="174685" cy="10368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9CEDE567-80BE-BFDD-E653-B27CEDFA05A6}"/>
              </a:ext>
            </a:extLst>
          </p:cNvPr>
          <p:cNvCxnSpPr>
            <a:cxnSpLocks/>
            <a:stCxn id="189" idx="3"/>
            <a:endCxn id="185" idx="1"/>
          </p:cNvCxnSpPr>
          <p:nvPr/>
        </p:nvCxnSpPr>
        <p:spPr>
          <a:xfrm flipV="1">
            <a:off x="4519607" y="5220433"/>
            <a:ext cx="174686" cy="12761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8" name="Elbow Connector 217">
            <a:extLst>
              <a:ext uri="{FF2B5EF4-FFF2-40B4-BE49-F238E27FC236}">
                <a16:creationId xmlns:a16="http://schemas.microsoft.com/office/drawing/2014/main" id="{9032BD17-B09A-B1FA-5F42-C58B55AA271E}"/>
              </a:ext>
            </a:extLst>
          </p:cNvPr>
          <p:cNvCxnSpPr>
            <a:cxnSpLocks/>
            <a:stCxn id="47" idx="2"/>
            <a:endCxn id="184" idx="3"/>
          </p:cNvCxnSpPr>
          <p:nvPr/>
        </p:nvCxnSpPr>
        <p:spPr>
          <a:xfrm rot="5400000">
            <a:off x="6150399" y="3834711"/>
            <a:ext cx="618145" cy="1177871"/>
          </a:xfrm>
          <a:prstGeom prst="bentConnector2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1" name="Elbow Connector 220">
            <a:extLst>
              <a:ext uri="{FF2B5EF4-FFF2-40B4-BE49-F238E27FC236}">
                <a16:creationId xmlns:a16="http://schemas.microsoft.com/office/drawing/2014/main" id="{74E29274-ED84-BF9C-EE8B-906C8A73D907}"/>
              </a:ext>
            </a:extLst>
          </p:cNvPr>
          <p:cNvCxnSpPr>
            <a:cxnSpLocks/>
            <a:stCxn id="185" idx="3"/>
            <a:endCxn id="47" idx="2"/>
          </p:cNvCxnSpPr>
          <p:nvPr/>
        </p:nvCxnSpPr>
        <p:spPr>
          <a:xfrm flipV="1">
            <a:off x="5868185" y="4114574"/>
            <a:ext cx="1180221" cy="1105859"/>
          </a:xfrm>
          <a:prstGeom prst="bentConnector2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5" name="Rounded Rectangle 224">
            <a:extLst>
              <a:ext uri="{FF2B5EF4-FFF2-40B4-BE49-F238E27FC236}">
                <a16:creationId xmlns:a16="http://schemas.microsoft.com/office/drawing/2014/main" id="{7F174B34-440A-5A46-CDB0-43906BE1DBF4}"/>
              </a:ext>
            </a:extLst>
          </p:cNvPr>
          <p:cNvSpPr/>
          <p:nvPr/>
        </p:nvSpPr>
        <p:spPr>
          <a:xfrm>
            <a:off x="706579" y="5627634"/>
            <a:ext cx="1322457" cy="28179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Supercontinuum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36CEA95-CA22-2641-3676-FCAA64BBBEFF}"/>
              </a:ext>
            </a:extLst>
          </p:cNvPr>
          <p:cNvCxnSpPr>
            <a:cxnSpLocks/>
          </p:cNvCxnSpPr>
          <p:nvPr/>
        </p:nvCxnSpPr>
        <p:spPr>
          <a:xfrm>
            <a:off x="1842148" y="4045811"/>
            <a:ext cx="181638" cy="410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BD74180-0BA4-9E0A-1CC2-BB013C5C60C3}"/>
              </a:ext>
            </a:extLst>
          </p:cNvPr>
          <p:cNvCxnSpPr>
            <a:cxnSpLocks/>
          </p:cNvCxnSpPr>
          <p:nvPr/>
        </p:nvCxnSpPr>
        <p:spPr>
          <a:xfrm>
            <a:off x="1836898" y="4229741"/>
            <a:ext cx="181638" cy="410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30B7B4D-8D17-2CE8-D97C-1FC5F550C6F6}"/>
              </a:ext>
            </a:extLst>
          </p:cNvPr>
          <p:cNvSpPr/>
          <p:nvPr/>
        </p:nvSpPr>
        <p:spPr>
          <a:xfrm>
            <a:off x="8955656" y="2836888"/>
            <a:ext cx="1173892" cy="264715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USB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97958B3B-5D1C-B8F9-E0A6-CBCFB47B54F3}"/>
              </a:ext>
            </a:extLst>
          </p:cNvPr>
          <p:cNvCxnSpPr>
            <a:cxnSpLocks/>
            <a:stCxn id="225" idx="3"/>
            <a:endCxn id="11" idx="1"/>
          </p:cNvCxnSpPr>
          <p:nvPr/>
        </p:nvCxnSpPr>
        <p:spPr>
          <a:xfrm flipV="1">
            <a:off x="2029036" y="2969246"/>
            <a:ext cx="6926620" cy="2799287"/>
          </a:xfrm>
          <a:prstGeom prst="bentConnector3">
            <a:avLst>
              <a:gd name="adj1" fmla="val 95917"/>
            </a:avLst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607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8AB406EB-5207-2A8F-90DC-F41EECBDC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850" y="570471"/>
            <a:ext cx="8458241" cy="595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35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15797</TotalTime>
  <Words>201</Words>
  <Application>Microsoft Macintosh PowerPoint</Application>
  <PresentationFormat>Widescreen</PresentationFormat>
  <Paragraphs>81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TIQBio updates Feb-March</vt:lpstr>
      <vt:lpstr>Needs of AZ</vt:lpstr>
      <vt:lpstr>Dual–illumination lightsheet</vt:lpstr>
      <vt:lpstr>Illumination</vt:lpstr>
      <vt:lpstr>Detection</vt:lpstr>
      <vt:lpstr>Stage + sample chamber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TIQBio updates Feb-March</dc:title>
  <dc:creator>Simon Lane</dc:creator>
  <cp:lastModifiedBy>Simon Lane</cp:lastModifiedBy>
  <cp:revision>5</cp:revision>
  <dcterms:created xsi:type="dcterms:W3CDTF">2024-03-12T10:16:17Z</dcterms:created>
  <dcterms:modified xsi:type="dcterms:W3CDTF">2024-03-28T09:48:02Z</dcterms:modified>
</cp:coreProperties>
</file>

<file path=docProps/thumbnail.jpeg>
</file>